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4" r:id="rId4"/>
    <p:sldId id="257" r:id="rId5"/>
    <p:sldId id="275" r:id="rId6"/>
    <p:sldId id="285" r:id="rId7"/>
    <p:sldId id="286" r:id="rId8"/>
    <p:sldId id="287" r:id="rId9"/>
    <p:sldId id="271" r:id="rId10"/>
    <p:sldId id="265" r:id="rId11"/>
    <p:sldId id="276" r:id="rId12"/>
    <p:sldId id="277" r:id="rId13"/>
    <p:sldId id="279" r:id="rId14"/>
    <p:sldId id="280" r:id="rId15"/>
    <p:sldId id="278" r:id="rId16"/>
    <p:sldId id="28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7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9232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0393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4442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8032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7619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1586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2716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6391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1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2854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553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B1E4E-7B2C-4392-B48F-8DD2DAD446D7}" type="datetimeFigureOut">
              <a:rPr lang="es-ES" smtClean="0"/>
              <a:pPr/>
              <a:t>05/08/2012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BFDB-CC65-4A2F-A37E-3583C99BD7A3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Picture 2" descr="C:\Users\elizabeth.pizano\Desktop\2011\DiverTIC\Logos y Plantillas\logo-divertic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09"/>
            <a:ext cx="1729867" cy="128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8 Grupo"/>
          <p:cNvGrpSpPr/>
          <p:nvPr userDrawn="1"/>
        </p:nvGrpSpPr>
        <p:grpSpPr>
          <a:xfrm>
            <a:off x="3203848" y="5716762"/>
            <a:ext cx="5256584" cy="1096614"/>
            <a:chOff x="3203848" y="5716762"/>
            <a:chExt cx="5256584" cy="1096614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2255" y="5716762"/>
              <a:ext cx="3718177" cy="10966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6205997"/>
              <a:ext cx="1512168" cy="555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09006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3068960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  <a:ea typeface="Verdana" pitchFamily="34" charset="0"/>
                <a:cs typeface="Verdana" pitchFamily="34" charset="0"/>
              </a:rPr>
              <a:t>Presentación General</a:t>
            </a:r>
            <a:endParaRPr lang="es-ES" sz="48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92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14400" y="105273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s-ES" sz="3200" b="1" dirty="0" smtClean="0">
                <a:solidFill>
                  <a:srgbClr val="0070C0"/>
                </a:solidFill>
                <a:latin typeface="Century Gothic" pitchFamily="34" charset="0"/>
                <a:cs typeface="Arial" pitchFamily="34" charset="0"/>
              </a:rPr>
              <a:t>DERECHOS HUMANOS</a:t>
            </a:r>
          </a:p>
          <a:p>
            <a:pPr>
              <a:defRPr/>
            </a:pPr>
            <a:endParaRPr lang="es-CO" sz="3200" dirty="0" smtClean="0">
              <a:solidFill>
                <a:srgbClr val="92D05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2132856"/>
            <a:ext cx="8424936" cy="21602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Derecho a la vida. </a:t>
            </a:r>
            <a:endParaRPr lang="es-CO" sz="2800" dirty="0" smtClean="0">
              <a:solidFill>
                <a:srgbClr val="92D050"/>
              </a:solidFill>
              <a:latin typeface="Century Gothic (Cuerpo)"/>
            </a:endParaRPr>
          </a:p>
          <a:p>
            <a:pPr marL="360363" indent="-360363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Derecho a la integridad personal.</a:t>
            </a:r>
          </a:p>
          <a:p>
            <a:pPr marL="360363" indent="-360363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Derecho a la igualdad.</a:t>
            </a:r>
          </a:p>
          <a:p>
            <a:pPr marL="360363" indent="-360363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Derecho a la libertad</a:t>
            </a:r>
          </a:p>
          <a:p>
            <a:pPr marL="360363" indent="-360363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Derechos del niño.</a:t>
            </a:r>
          </a:p>
          <a:p>
            <a:pPr marL="360363" indent="-360363" algn="just"/>
            <a:endParaRPr lang="es-CO" sz="2800" dirty="0" smtClean="0">
              <a:solidFill>
                <a:srgbClr val="92D050"/>
              </a:solidFill>
              <a:latin typeface="Century Gothic (Cuerpo)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39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0716" y="620688"/>
            <a:ext cx="72557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  <a:ea typeface="+mj-ea"/>
                <a:cs typeface="+mj-cs"/>
              </a:rPr>
              <a:t>EL MEDIO </a:t>
            </a:r>
            <a:r>
              <a:rPr lang="es-E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  <a:ea typeface="+mj-ea"/>
                <a:cs typeface="+mj-cs"/>
              </a:rPr>
              <a:t>AMBIENTE DE MI CIUDAD 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395536" y="1916832"/>
            <a:ext cx="8501090" cy="30003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Formas de proteger la conservación del medio ambiente.</a:t>
            </a:r>
            <a:endParaRPr lang="es-ES" sz="2800" dirty="0" smtClean="0">
              <a:solidFill>
                <a:srgbClr val="92D050"/>
              </a:solidFill>
              <a:latin typeface="Century Gothic (Cuerpo)"/>
            </a:endParaRP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Sensibilización frente a la labor del reciclador.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Calentamiento Global.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Identificación de riesgos ambientales. (Deslizamientos, inundaciones)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Construcción de viviendas en zonas de riesgos.</a:t>
            </a:r>
          </a:p>
          <a:p>
            <a:pPr algn="just">
              <a:defRPr/>
            </a:pPr>
            <a:endParaRPr lang="es-CO" sz="24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161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55576" y="1052736"/>
            <a:ext cx="7325568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s-ES" sz="3200" b="1" dirty="0" smtClean="0">
                <a:solidFill>
                  <a:srgbClr val="0070C0"/>
                </a:solidFill>
                <a:latin typeface="Century Gothic" pitchFamily="34" charset="0"/>
                <a:cs typeface="Arial" pitchFamily="34" charset="0"/>
              </a:rPr>
              <a:t>DEPORTE Y RECREACIÓN</a:t>
            </a:r>
          </a:p>
          <a:p>
            <a:pPr>
              <a:defRPr/>
            </a:pPr>
            <a:r>
              <a:rPr lang="es-ES" sz="3200" b="1" dirty="0" smtClean="0">
                <a:solidFill>
                  <a:srgbClr val="92D050"/>
                </a:solidFill>
              </a:rPr>
              <a:t/>
            </a:r>
            <a:br>
              <a:rPr lang="es-ES" sz="3200" b="1" dirty="0" smtClean="0">
                <a:solidFill>
                  <a:srgbClr val="92D050"/>
                </a:solidFill>
              </a:rPr>
            </a:br>
            <a:endParaRPr lang="es-CO" sz="3200" dirty="0" smtClean="0">
              <a:solidFill>
                <a:srgbClr val="92D050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395536" y="2060848"/>
            <a:ext cx="8501122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Cual es la influencia del deporte en la vida de las personas.</a:t>
            </a:r>
          </a:p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Clases de deportes.</a:t>
            </a:r>
          </a:p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Donde se puede practicar deporte en mi barrio ó en mi ciudad.</a:t>
            </a:r>
          </a:p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Los juegos inter barriales.</a:t>
            </a:r>
          </a:p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Los juegos intercolegiales.</a:t>
            </a:r>
          </a:p>
          <a:p>
            <a:pPr marL="539750" indent="-539750" algn="just"/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Escuelas de fútbol de mi barrio.</a:t>
            </a:r>
          </a:p>
        </p:txBody>
      </p:sp>
    </p:spTree>
    <p:extLst>
      <p:ext uri="{BB962C8B-B14F-4D97-AF65-F5344CB8AC3E}">
        <p14:creationId xmlns:p14="http://schemas.microsoft.com/office/powerpoint/2010/main" xmlns="" val="284277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475656" y="1196752"/>
            <a:ext cx="6912768" cy="6429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s-ES" sz="3200" b="1" dirty="0" smtClean="0">
                <a:solidFill>
                  <a:srgbClr val="0070C0"/>
                </a:solidFill>
                <a:latin typeface="Century Gothic" pitchFamily="34" charset="0"/>
                <a:cs typeface="Arial" pitchFamily="34" charset="0"/>
              </a:rPr>
              <a:t>CIUDAD EDUCADA Y EDUCADORA</a:t>
            </a:r>
          </a:p>
          <a:p>
            <a:pPr>
              <a:defRPr/>
            </a:pPr>
            <a:endParaRPr lang="es-CO" sz="3200" dirty="0" smtClean="0">
              <a:latin typeface="Century Gothic (Cuerpo)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1988840"/>
            <a:ext cx="8501122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Reconocimiento de las Instituciones Educativas que hay en el sector donde vivimos.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Qué actividades realiza mi Institución Educativa que podamos compartir con otras Instituciones.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Identificación de los líderes estudiantiles. </a:t>
            </a:r>
          </a:p>
          <a:p>
            <a:pPr marL="539750" indent="-539750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Identificar como en nuestra Institución Educativa se realizan actividades que benefician a todo mi barrio.</a:t>
            </a:r>
          </a:p>
        </p:txBody>
      </p:sp>
    </p:spTree>
    <p:extLst>
      <p:ext uri="{BB962C8B-B14F-4D97-AF65-F5344CB8AC3E}">
        <p14:creationId xmlns:p14="http://schemas.microsoft.com/office/powerpoint/2010/main" xmlns="" val="14466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55576" y="764704"/>
            <a:ext cx="7608338" cy="7143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s-ES" sz="3200" b="1" dirty="0" smtClean="0">
                <a:solidFill>
                  <a:srgbClr val="0070C0"/>
                </a:solidFill>
                <a:latin typeface="Century Gothic" pitchFamily="34" charset="0"/>
                <a:cs typeface="Arial" pitchFamily="34" charset="0"/>
              </a:rPr>
              <a:t>CULTURA CIUDADANA</a:t>
            </a:r>
          </a:p>
          <a:p>
            <a:pPr>
              <a:defRPr/>
            </a:pPr>
            <a:r>
              <a:rPr lang="es-ES" sz="3200" b="1" dirty="0" smtClean="0">
                <a:solidFill>
                  <a:schemeClr val="accent6"/>
                </a:solidFill>
                <a:latin typeface="Century Gothic (Cuerpo)"/>
              </a:rPr>
              <a:t/>
            </a:r>
            <a:br>
              <a:rPr lang="es-ES" sz="3200" b="1" dirty="0" smtClean="0">
                <a:solidFill>
                  <a:schemeClr val="accent6"/>
                </a:solidFill>
                <a:latin typeface="Century Gothic (Cuerpo)"/>
              </a:rPr>
            </a:br>
            <a:endParaRPr lang="es-CO" sz="3200" dirty="0" smtClean="0">
              <a:latin typeface="Century Gothic (Cuerpo)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6" y="1628800"/>
            <a:ext cx="8280920" cy="39498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Las propuestas culturales de la ciudad para los niños y jóvenes.</a:t>
            </a:r>
          </a:p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Expresiones culturales.</a:t>
            </a:r>
          </a:p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Propuestas de ciudad hechas por jóvenes para los jóvenes.</a:t>
            </a:r>
          </a:p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Aprendiendo a vivir juntos desde la diferencia.</a:t>
            </a:r>
          </a:p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Diversidad de alimentos que llegan a la ciudad procedente de distintos lugares, climas del departamento y del país.</a:t>
            </a:r>
          </a:p>
          <a:p>
            <a:pPr marL="539750" indent="-539750" algn="just">
              <a:spcAft>
                <a:spcPts val="600"/>
              </a:spcAft>
              <a:defRPr/>
            </a:pPr>
            <a:r>
              <a:rPr lang="es-CO" sz="2400" dirty="0" smtClean="0">
                <a:solidFill>
                  <a:srgbClr val="92D050"/>
                </a:solidFill>
                <a:latin typeface="Century Gothic (Cuerpo)"/>
              </a:rPr>
              <a:t>Manifestaciones de cultura en mi ciudad.</a:t>
            </a:r>
          </a:p>
        </p:txBody>
      </p:sp>
    </p:spTree>
    <p:extLst>
      <p:ext uri="{BB962C8B-B14F-4D97-AF65-F5344CB8AC3E}">
        <p14:creationId xmlns:p14="http://schemas.microsoft.com/office/powerpoint/2010/main" xmlns="" val="14466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11760" y="764704"/>
            <a:ext cx="442621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s-E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CIUDAD SALUDABLE</a:t>
            </a:r>
          </a:p>
          <a:p>
            <a:endParaRPr lang="es-ES" sz="32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1916832"/>
            <a:ext cx="8501122" cy="247687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Estilos de vida saludable.</a:t>
            </a:r>
          </a:p>
          <a:p>
            <a:pPr marL="360363" indent="-360363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Como cuidamos nuestro cuerpo.</a:t>
            </a:r>
          </a:p>
          <a:p>
            <a:pPr marL="360363" indent="-360363" algn="just">
              <a:defRPr/>
            </a:pPr>
            <a:r>
              <a:rPr lang="es-CO" sz="2800" dirty="0" smtClean="0">
                <a:solidFill>
                  <a:srgbClr val="92D050"/>
                </a:solidFill>
                <a:latin typeface="Century Gothic (Cuerpo)"/>
              </a:rPr>
              <a:t>Hábitos alimentarios y sus implicaciones en la salud.</a:t>
            </a:r>
          </a:p>
          <a:p>
            <a:pPr marL="360363" indent="-360363" algn="just">
              <a:buFontTx/>
              <a:buNone/>
              <a:defRPr/>
            </a:pPr>
            <a:endParaRPr lang="es-CO" dirty="0" smtClean="0">
              <a:solidFill>
                <a:schemeClr val="accent6">
                  <a:lumMod val="75000"/>
                </a:schemeClr>
              </a:solidFill>
              <a:latin typeface="Century Gothic (Cuerpo)"/>
            </a:endParaRPr>
          </a:p>
          <a:p>
            <a:pPr>
              <a:defRPr/>
            </a:pPr>
            <a:endParaRPr lang="es-CO" dirty="0" smtClean="0">
              <a:solidFill>
                <a:schemeClr val="accent6">
                  <a:lumMod val="75000"/>
                </a:schemeClr>
              </a:solidFill>
              <a:latin typeface="Century Gothic (Cuerpo)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277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07704" y="2420888"/>
            <a:ext cx="57871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6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¡</a:t>
            </a:r>
            <a:r>
              <a:rPr lang="es-ES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Bienvenidos!</a:t>
            </a:r>
            <a:endParaRPr lang="es-ES" sz="6600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38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1187624" y="1268760"/>
            <a:ext cx="7393198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¿QUÉ ES DIVERTIC?</a:t>
            </a:r>
            <a:endParaRPr lang="es-ES" sz="36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7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  <a:defRPr/>
            </a:pPr>
            <a:r>
              <a:rPr lang="es-ES" sz="2000" b="1" dirty="0" smtClean="0">
                <a:solidFill>
                  <a:schemeClr val="accent6"/>
                </a:solidFill>
              </a:rPr>
              <a:t>	</a:t>
            </a:r>
            <a:r>
              <a:rPr lang="es-ES" sz="2000" b="1" dirty="0" smtClean="0">
                <a:solidFill>
                  <a:srgbClr val="00B0F0"/>
                </a:solidFill>
              </a:rPr>
              <a:t>	</a:t>
            </a:r>
            <a:endParaRPr lang="es-CO" dirty="0" smtClean="0">
              <a:solidFill>
                <a:srgbClr val="00B0F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55576" y="2420888"/>
            <a:ext cx="784887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dirty="0">
                <a:solidFill>
                  <a:srgbClr val="92D050"/>
                </a:solidFill>
                <a:latin typeface="Century Gothic (Cuerpo)"/>
              </a:rPr>
              <a:t>Estrategia educativa desarrollada para dinamizar y fomentar el uso de las TIC en la comunidad estudiantil</a:t>
            </a:r>
            <a:r>
              <a:rPr lang="es-CO" sz="3600" dirty="0">
                <a:solidFill>
                  <a:srgbClr val="92D050"/>
                </a:solidFill>
                <a:latin typeface="Century Gothic (Cuerpo)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651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1907704" y="692696"/>
            <a:ext cx="698477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¿CUÁLES SON LOS PILARES DE DIVERTIC?</a:t>
            </a:r>
            <a:endParaRPr lang="es-CO" sz="32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7"/>
          <p:cNvSpPr txBox="1">
            <a:spLocks noChangeArrowheads="1"/>
          </p:cNvSpPr>
          <p:nvPr/>
        </p:nvSpPr>
        <p:spPr>
          <a:xfrm>
            <a:off x="395536" y="1916832"/>
            <a:ext cx="8507288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  <a:defRPr/>
            </a:pPr>
            <a:r>
              <a:rPr lang="es-ES" sz="2000" b="1" dirty="0" smtClean="0">
                <a:solidFill>
                  <a:schemeClr val="accent6"/>
                </a:solidFill>
              </a:rPr>
              <a:t>	</a:t>
            </a:r>
            <a:endParaRPr lang="es-ES" sz="4800" b="1" dirty="0" smtClean="0">
              <a:solidFill>
                <a:srgbClr val="92D050"/>
              </a:solidFill>
            </a:endParaRPr>
          </a:p>
          <a:p>
            <a:pPr marL="712788" lvl="2" indent="-357188">
              <a:defRPr/>
            </a:pPr>
            <a:r>
              <a:rPr lang="es-ES" sz="2800" dirty="0" smtClean="0">
                <a:solidFill>
                  <a:srgbClr val="92D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investigación </a:t>
            </a:r>
          </a:p>
          <a:p>
            <a:pPr marL="712788" lvl="2" indent="-357188">
              <a:defRPr/>
            </a:pPr>
            <a:r>
              <a:rPr lang="es-ES" sz="2800" dirty="0" smtClean="0">
                <a:solidFill>
                  <a:srgbClr val="92D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producción audiovisual</a:t>
            </a:r>
          </a:p>
          <a:p>
            <a:pPr marL="712788" lvl="2" indent="-357188">
              <a:defRPr/>
            </a:pPr>
            <a:r>
              <a:rPr lang="es-ES" sz="2800" dirty="0" smtClean="0">
                <a:solidFill>
                  <a:srgbClr val="92D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uso de las TIC</a:t>
            </a:r>
          </a:p>
        </p:txBody>
      </p:sp>
    </p:spTree>
    <p:extLst>
      <p:ext uri="{BB962C8B-B14F-4D97-AF65-F5344CB8AC3E}">
        <p14:creationId xmlns:p14="http://schemas.microsoft.com/office/powerpoint/2010/main" xmlns="" val="160750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1547664" y="692696"/>
            <a:ext cx="7230305" cy="80718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¿</a:t>
            </a:r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CUANDO SE REALIZARÁ EN TU INSTITUCIÓN?</a:t>
            </a:r>
            <a:endParaRPr lang="es-CO" sz="32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6"/>
          <p:cNvSpPr txBox="1">
            <a:spLocks noChangeArrowheads="1"/>
          </p:cNvSpPr>
          <p:nvPr/>
        </p:nvSpPr>
        <p:spPr>
          <a:xfrm>
            <a:off x="395536" y="2060848"/>
            <a:ext cx="8229600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A partir de hoy y durante 9 sesiones más.</a:t>
            </a:r>
            <a:endParaRPr lang="es-ES_tradnl" sz="2800" dirty="0">
              <a:solidFill>
                <a:srgbClr val="92D050"/>
              </a:solidFill>
              <a:latin typeface="Century Gothic (Cuerpo)"/>
            </a:endParaRPr>
          </a:p>
          <a:p>
            <a:pPr algn="just"/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En total se realizarán 10 encuentros de dos horas . </a:t>
            </a:r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Un</a:t>
            </a:r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 </a:t>
            </a:r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encuentro por semana. </a:t>
            </a:r>
          </a:p>
          <a:p>
            <a:pPr algn="just"/>
            <a:endParaRPr lang="es-ES" sz="20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s-CO" dirty="0" smtClean="0">
              <a:latin typeface="Comic Sans MS" pitchFamily="66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11560" y="3861048"/>
            <a:ext cx="3816424" cy="200054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Tu ASISTENCIA  es fundamental. </a:t>
            </a:r>
            <a:r>
              <a:rPr lang="es-ES_tradnl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Debes </a:t>
            </a:r>
            <a:r>
              <a:rPr lang="es-ES_tradn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asistir a todos las sesiones para que no te pierdas de la </a:t>
            </a:r>
            <a:r>
              <a:rPr lang="es-ES_tradnl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DIVERSIÓN</a:t>
            </a:r>
            <a:r>
              <a:rPr lang="es-ES_tradnl" sz="2800" dirty="0" smtClean="0">
                <a:solidFill>
                  <a:srgbClr val="92D050"/>
                </a:solidFill>
                <a:latin typeface="Century Gothic (Cuerpo)"/>
              </a:rPr>
              <a:t>.</a:t>
            </a:r>
            <a:endParaRPr lang="es-ES_tradnl" sz="2800" dirty="0">
              <a:solidFill>
                <a:srgbClr val="92D050"/>
              </a:solidFill>
              <a:latin typeface="Century Gothic (Cuerpo)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932040" y="3861048"/>
            <a:ext cx="3816424" cy="193899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El Docente – Tutor que te acompañará tiene mucha experiencia en el uso de TIC y en </a:t>
            </a:r>
            <a:r>
              <a:rPr lang="es-ES_tradnl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procesos de </a:t>
            </a:r>
            <a:r>
              <a:rPr lang="es-ES_tradnl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enseñanza.</a:t>
            </a:r>
          </a:p>
        </p:txBody>
      </p:sp>
    </p:spTree>
    <p:extLst>
      <p:ext uri="{BB962C8B-B14F-4D97-AF65-F5344CB8AC3E}">
        <p14:creationId xmlns:p14="http://schemas.microsoft.com/office/powerpoint/2010/main" xmlns="" val="30911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914400" y="260648"/>
            <a:ext cx="8229600" cy="80718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LOS PRODUCTOS</a:t>
            </a:r>
            <a:endParaRPr lang="es-CO" sz="32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6"/>
          <p:cNvSpPr txBox="1">
            <a:spLocks noChangeArrowheads="1"/>
          </p:cNvSpPr>
          <p:nvPr/>
        </p:nvSpPr>
        <p:spPr>
          <a:xfrm>
            <a:off x="457200" y="1700808"/>
            <a:ext cx="8229600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CO" dirty="0" smtClean="0"/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27528341"/>
              </p:ext>
            </p:extLst>
          </p:nvPr>
        </p:nvGraphicFramePr>
        <p:xfrm>
          <a:off x="1835696" y="1124744"/>
          <a:ext cx="6410645" cy="445405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31721"/>
                <a:gridCol w="2965938"/>
                <a:gridCol w="2212986"/>
              </a:tblGrid>
              <a:tr h="612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Conjuntos de grados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Productos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Herramientas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1º  , 2º  y 3º 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Galería</a:t>
                      </a:r>
                      <a:r>
                        <a:rPr lang="es-ES_tradnl" sz="1400" baseline="0" dirty="0" smtClean="0">
                          <a:effectLst/>
                          <a:latin typeface="Century Gothic (Cuerpo)"/>
                        </a:rPr>
                        <a:t> de </a:t>
                      </a:r>
                      <a:r>
                        <a:rPr lang="es-ES_tradnl" sz="1400" baseline="0" dirty="0" smtClean="0">
                          <a:effectLst/>
                          <a:latin typeface="Century Gothic (Cuerpo)"/>
                        </a:rPr>
                        <a:t>arte, Bestiario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entury Gothic (Cuerpo)"/>
                        </a:rPr>
                        <a:t>Tux paint, Paint, Megapik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4º </a:t>
                      </a: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y 5º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Storytelling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Movie Maker y </a:t>
                      </a:r>
                      <a:r>
                        <a:rPr lang="es-CO" sz="1400" kern="1200" dirty="0" err="1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Photo</a:t>
                      </a: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400" kern="1200" dirty="0" err="1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story</a:t>
                      </a:r>
                      <a:endParaRPr lang="es-CO" sz="1400" kern="1200" dirty="0">
                        <a:solidFill>
                          <a:schemeClr val="dk1"/>
                        </a:solidFill>
                        <a:effectLst/>
                        <a:latin typeface="Century Gothic (Cuerpo)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7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effectLst/>
                          <a:latin typeface="Century Gothic (Cuerpo)"/>
                          <a:cs typeface="Times New Roman"/>
                        </a:rPr>
                        <a:t>6</a:t>
                      </a: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º</a:t>
                      </a:r>
                      <a:r>
                        <a:rPr lang="es-CO" sz="1400" dirty="0" smtClean="0">
                          <a:effectLst/>
                          <a:latin typeface="Century Gothic (Cuerpo)"/>
                          <a:ea typeface="Calibri"/>
                          <a:cs typeface="Times New Roman"/>
                        </a:rPr>
                        <a:t> y</a:t>
                      </a:r>
                      <a:r>
                        <a:rPr lang="es-CO" sz="1400" baseline="0" dirty="0" smtClean="0">
                          <a:effectLst/>
                          <a:latin typeface="Century Gothic (Cuerpo)"/>
                          <a:ea typeface="Calibri"/>
                          <a:cs typeface="Times New Roman"/>
                        </a:rPr>
                        <a:t> 7</a:t>
                      </a: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º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Exposición online de la Historieta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Comic </a:t>
                      </a:r>
                      <a:r>
                        <a:rPr lang="es-CO" sz="1400" kern="1200" dirty="0" err="1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Life</a:t>
                      </a:r>
                      <a:endParaRPr lang="es-CO" sz="1400" kern="1200" dirty="0">
                        <a:solidFill>
                          <a:schemeClr val="dk1"/>
                        </a:solidFill>
                        <a:effectLst/>
                        <a:latin typeface="Century Gothic (Cuerpo)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72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 </a:t>
                      </a: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8º  </a:t>
                      </a:r>
                      <a:r>
                        <a:rPr lang="es-ES_tradnl" sz="1400" dirty="0">
                          <a:effectLst/>
                          <a:latin typeface="Century Gothic (Cuerpo)"/>
                        </a:rPr>
                        <a:t>y 9º 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err="1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DiverClip</a:t>
                      </a: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 Musical 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Century Gothic (Cuerpo)"/>
                          <a:ea typeface="+mn-ea"/>
                          <a:cs typeface="+mn-cs"/>
                        </a:rPr>
                        <a:t>Movie Maker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10º  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Video </a:t>
                      </a:r>
                      <a:r>
                        <a:rPr lang="es-ES_tradnl" sz="1400" dirty="0" smtClean="0">
                          <a:effectLst/>
                          <a:latin typeface="Century Gothic (Cuerpo)"/>
                        </a:rPr>
                        <a:t>documental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entury Gothic (Cuerpo)"/>
                        </a:rPr>
                        <a:t>Glosgster</a:t>
                      </a:r>
                      <a:r>
                        <a:rPr lang="en-US" sz="1400" dirty="0">
                          <a:effectLst/>
                          <a:latin typeface="Century Gothic (Cuerpo)"/>
                        </a:rPr>
                        <a:t>,  Scratch,  Movie Maker y Audacity.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49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>
                          <a:effectLst/>
                          <a:latin typeface="Century Gothic (Cuerpo)"/>
                        </a:rPr>
                        <a:t>Transversal a todos los grados</a:t>
                      </a:r>
                      <a:endParaRPr lang="es-CO" sz="140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Bitácora 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Galería de fotográfica según la temática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Podcast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Century Gothic (Cuerpo)"/>
                        </a:rPr>
                        <a:t>Secuencias fotográficas y videos cortos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 (Cuerpo)"/>
                        </a:rPr>
                        <a:t>Blogger, </a:t>
                      </a:r>
                      <a:r>
                        <a:rPr lang="en-US" sz="1400" dirty="0" err="1">
                          <a:effectLst/>
                          <a:latin typeface="Century Gothic (Cuerpo)"/>
                        </a:rPr>
                        <a:t>Worpress</a:t>
                      </a:r>
                      <a:r>
                        <a:rPr lang="en-US" sz="1400" dirty="0">
                          <a:effectLst/>
                          <a:latin typeface="Century Gothic (Cuerpo)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Century Gothic (Cuerpo)"/>
                        </a:rPr>
                        <a:t>coctelera</a:t>
                      </a:r>
                      <a:r>
                        <a:rPr lang="en-US" sz="1400" dirty="0">
                          <a:effectLst/>
                          <a:latin typeface="Century Gothic (Cuerpo)"/>
                        </a:rPr>
                        <a:t> 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Century Gothic (Cuerpo)"/>
                        </a:rPr>
                        <a:t>Flickr</a:t>
                      </a:r>
                      <a:r>
                        <a:rPr lang="en-US" sz="1400" dirty="0" smtClean="0">
                          <a:effectLst/>
                          <a:latin typeface="Century Gothic (Cuerpo)"/>
                        </a:rPr>
                        <a:t>, Picasa</a:t>
                      </a:r>
                      <a:r>
                        <a:rPr lang="en-US" sz="1400" dirty="0">
                          <a:effectLst/>
                          <a:latin typeface="Century Gothic (Cuerpo)"/>
                        </a:rPr>
                        <a:t>, Slide, </a:t>
                      </a:r>
                      <a:r>
                        <a:rPr lang="en-US" sz="1400" dirty="0" err="1">
                          <a:effectLst/>
                          <a:latin typeface="Century Gothic (Cuerpo)"/>
                        </a:rPr>
                        <a:t>Lunapic</a:t>
                      </a:r>
                      <a:r>
                        <a:rPr lang="en-US" sz="1400" dirty="0">
                          <a:effectLst/>
                          <a:latin typeface="Century Gothic (Cuerpo)"/>
                        </a:rPr>
                        <a:t>.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 (Cuerpo)"/>
                        </a:rPr>
                        <a:t>Audacity  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 (Cuerpo)"/>
                        </a:rPr>
                        <a:t>Movie maker</a:t>
                      </a:r>
                      <a:endParaRPr lang="es-CO" sz="1400" dirty="0">
                        <a:effectLst/>
                        <a:latin typeface="Century Gothic (Cuerpo)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 (Cuerpo)"/>
                        </a:rPr>
                        <a:t> </a:t>
                      </a:r>
                      <a:endParaRPr lang="es-CO" sz="1400" dirty="0">
                        <a:effectLst/>
                        <a:latin typeface="Century Gothic (Cuerpo)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266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1907704" y="404664"/>
            <a:ext cx="6696744" cy="80718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LA PRODUCCIÓN AUDIOVISUAL Y LA INVESTIGACIÓN</a:t>
            </a:r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:</a:t>
            </a:r>
            <a:endParaRPr lang="es-CO" sz="32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5" name="Rectangle 6"/>
          <p:cNvSpPr txBox="1">
            <a:spLocks noChangeArrowheads="1"/>
          </p:cNvSpPr>
          <p:nvPr/>
        </p:nvSpPr>
        <p:spPr>
          <a:xfrm>
            <a:off x="457200" y="1700808"/>
            <a:ext cx="8229600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CO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683568" y="2060848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s-ES" sz="2800" dirty="0">
                <a:solidFill>
                  <a:srgbClr val="92D050"/>
                </a:solidFill>
                <a:latin typeface="Century Gothic (Cuerpo)"/>
              </a:rPr>
              <a:t>Con la intención de cruzar tanto el desarrollo de competencias investigativas como las que corresponden al  uso y  apropiación de las TIC (creación de productos) se tendrán   en cuenta los siguientes momentos,  característicos de la producción audiovisual:  </a:t>
            </a:r>
          </a:p>
        </p:txBody>
      </p:sp>
    </p:spTree>
    <p:extLst>
      <p:ext uri="{BB962C8B-B14F-4D97-AF65-F5344CB8AC3E}">
        <p14:creationId xmlns:p14="http://schemas.microsoft.com/office/powerpoint/2010/main" xmlns="" val="38556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2051720" y="908720"/>
            <a:ext cx="6696744" cy="80718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ASPECTOS INVESTIGATIVOS</a:t>
            </a:r>
            <a:endParaRPr lang="es-CO" sz="32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6"/>
          <p:cNvSpPr txBox="1">
            <a:spLocks noChangeArrowheads="1"/>
          </p:cNvSpPr>
          <p:nvPr/>
        </p:nvSpPr>
        <p:spPr>
          <a:xfrm>
            <a:off x="457200" y="1700808"/>
            <a:ext cx="8229600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CO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611560" y="2132856"/>
            <a:ext cx="7828038" cy="250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800" dirty="0" smtClean="0">
                <a:solidFill>
                  <a:srgbClr val="92D050"/>
                </a:solidFill>
                <a:latin typeface="Century Gothic (Cuerpo)"/>
              </a:rPr>
              <a:t>Identificación </a:t>
            </a:r>
            <a:r>
              <a:rPr lang="es-ES" sz="2800" dirty="0">
                <a:solidFill>
                  <a:srgbClr val="92D050"/>
                </a:solidFill>
                <a:latin typeface="Century Gothic (Cuerpo)"/>
              </a:rPr>
              <a:t>del fenómeno estudiado.</a:t>
            </a:r>
            <a:endParaRPr lang="es-ES_tradnl" sz="2800" dirty="0">
              <a:solidFill>
                <a:srgbClr val="92D050"/>
              </a:solidFill>
              <a:latin typeface="Century Gothic (Cuerpo)"/>
            </a:endParaRP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800" dirty="0">
                <a:solidFill>
                  <a:srgbClr val="92D050"/>
                </a:solidFill>
                <a:latin typeface="Century Gothic (Cuerpo)"/>
              </a:rPr>
              <a:t>Identificación de los informantes y de fuentes para la indagación.</a:t>
            </a:r>
            <a:endParaRPr lang="es-ES_tradnl" sz="2800" dirty="0">
              <a:solidFill>
                <a:srgbClr val="92D050"/>
              </a:solidFill>
              <a:latin typeface="Century Gothic (Cuerpo)"/>
            </a:endParaRP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800" dirty="0">
                <a:solidFill>
                  <a:srgbClr val="92D050"/>
                </a:solidFill>
                <a:latin typeface="Century Gothic (Cuerpo)"/>
              </a:rPr>
              <a:t>Rastreo y recolección de la información.</a:t>
            </a:r>
            <a:endParaRPr lang="es-ES_tradnl" sz="2800" dirty="0">
              <a:solidFill>
                <a:srgbClr val="92D050"/>
              </a:solidFill>
              <a:latin typeface="Century Gothic (Cuerpo)"/>
            </a:endParaRP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ES" sz="2800" dirty="0">
                <a:solidFill>
                  <a:srgbClr val="92D050"/>
                </a:solidFill>
                <a:latin typeface="Century Gothic (Cuerpo)"/>
              </a:rPr>
              <a:t>Elaboración de los productos.</a:t>
            </a:r>
          </a:p>
        </p:txBody>
      </p:sp>
    </p:spTree>
    <p:extLst>
      <p:ext uri="{BB962C8B-B14F-4D97-AF65-F5344CB8AC3E}">
        <p14:creationId xmlns:p14="http://schemas.microsoft.com/office/powerpoint/2010/main" xmlns="" val="39773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2051720" y="620688"/>
            <a:ext cx="6696744" cy="80718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MOMENTOS DE LA PRODUCCIÓN AUDIOVISUAL</a:t>
            </a:r>
            <a:endParaRPr lang="es-CO" sz="3200" b="1" dirty="0">
              <a:solidFill>
                <a:schemeClr val="tx2">
                  <a:lumMod val="60000"/>
                  <a:lumOff val="40000"/>
                </a:schemeClr>
              </a:solidFill>
              <a:latin typeface="Century Gothic (Cuerpo)"/>
            </a:endParaRPr>
          </a:p>
        </p:txBody>
      </p:sp>
      <p:sp>
        <p:nvSpPr>
          <p:cNvPr id="15" name="Rectangle 6"/>
          <p:cNvSpPr txBox="1">
            <a:spLocks noChangeArrowheads="1"/>
          </p:cNvSpPr>
          <p:nvPr/>
        </p:nvSpPr>
        <p:spPr>
          <a:xfrm>
            <a:off x="457200" y="1700808"/>
            <a:ext cx="8229600" cy="34849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CO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683568" y="2132856"/>
            <a:ext cx="78280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Preproducción</a:t>
            </a: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:</a:t>
            </a:r>
            <a:r>
              <a:rPr lang="es-E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 </a:t>
            </a:r>
            <a:r>
              <a:rPr lang="es-ES" sz="2400" dirty="0">
                <a:solidFill>
                  <a:srgbClr val="92D050"/>
                </a:solidFill>
                <a:latin typeface="Century Gothic (Cuerpo)"/>
              </a:rPr>
              <a:t>etapa comprendida desde la concepción de la idea hasta el desarrollo del guión. </a:t>
            </a:r>
          </a:p>
          <a:p>
            <a:pPr marL="177800" indent="-177800" algn="just">
              <a:buFont typeface="Arial" charset="0"/>
              <a:buChar char="•"/>
            </a:pPr>
            <a:endParaRPr lang="es-ES" sz="2400" dirty="0">
              <a:solidFill>
                <a:srgbClr val="92D050"/>
              </a:solidFill>
              <a:latin typeface="Century Gothic (Cuerpo)"/>
            </a:endParaRPr>
          </a:p>
          <a:p>
            <a:pPr marL="273050" indent="-273050" algn="just">
              <a:buFont typeface="Arial" charset="0"/>
              <a:buChar char="•"/>
            </a:pP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Producción:</a:t>
            </a:r>
            <a:r>
              <a:rPr lang="es-E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 </a:t>
            </a:r>
            <a:r>
              <a:rPr lang="es-ES" sz="2400" dirty="0">
                <a:solidFill>
                  <a:srgbClr val="92D050"/>
                </a:solidFill>
                <a:latin typeface="Century Gothic (Cuerpo)"/>
              </a:rPr>
              <a:t>es la etapa donde los estudiantes graban las imágenes, toman las fotografías,  toman los audios, es decir,  recolectan todo el material que van a necesitar en el montaje  del producto.</a:t>
            </a:r>
          </a:p>
          <a:p>
            <a:pPr marL="273050" indent="-273050" algn="just">
              <a:buFont typeface="Arial" charset="0"/>
              <a:buChar char="•"/>
            </a:pPr>
            <a:endParaRPr lang="es-ES" sz="2400" dirty="0">
              <a:solidFill>
                <a:srgbClr val="92D050"/>
              </a:solidFill>
              <a:latin typeface="Century Gothic (Cuerpo)"/>
            </a:endParaRPr>
          </a:p>
          <a:p>
            <a:pPr marL="273050" indent="-273050" algn="just">
              <a:buFont typeface="Arial" charset="0"/>
              <a:buChar char="•"/>
            </a:pPr>
            <a:r>
              <a:rPr lang="es-E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 </a:t>
            </a: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Posproducción:</a:t>
            </a:r>
            <a:r>
              <a:rPr lang="es-E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 (Cuerpo)"/>
              </a:rPr>
              <a:t> </a:t>
            </a:r>
            <a:r>
              <a:rPr lang="es-ES" sz="2400" dirty="0">
                <a:solidFill>
                  <a:srgbClr val="92D050"/>
                </a:solidFill>
                <a:latin typeface="Century Gothic (Cuerpo)"/>
              </a:rPr>
              <a:t>permite recopilar todo el material y organizarlo de acuerdo a la planificación inicial.</a:t>
            </a:r>
          </a:p>
        </p:txBody>
      </p:sp>
    </p:spTree>
    <p:extLst>
      <p:ext uri="{BB962C8B-B14F-4D97-AF65-F5344CB8AC3E}">
        <p14:creationId xmlns:p14="http://schemas.microsoft.com/office/powerpoint/2010/main" xmlns="" val="10417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39552" y="1340768"/>
            <a:ext cx="8229600" cy="3868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dirty="0" smtClean="0">
                <a:solidFill>
                  <a:srgbClr val="0070C0"/>
                </a:solidFill>
                <a:latin typeface="Century Gothic (Cuerpo)"/>
              </a:rPr>
              <a:t>PARA ELEGIR EL TEMA DE INVESTIGACIÓN,  ESCUCHA CON ATENCIÓN LAS SIGUIENTES PROPUETAS PARA QUE ESCOJAS LA QUE MAS TE GUSTA.</a:t>
            </a:r>
          </a:p>
          <a:p>
            <a:pPr marL="0" indent="0" algn="ctr">
              <a:buNone/>
            </a:pPr>
            <a:r>
              <a:rPr lang="es-ES" dirty="0" smtClean="0">
                <a:solidFill>
                  <a:srgbClr val="0070C0"/>
                </a:solidFill>
                <a:latin typeface="Century Gothic (Cuerpo)"/>
              </a:rPr>
              <a:t>TAMBIEN PUEDES PROPONER AL TUTOR OTRAS QUE SEAN DE TU INTERES</a:t>
            </a:r>
            <a:endParaRPr lang="es-CO" dirty="0" smtClean="0">
              <a:solidFill>
                <a:srgbClr val="0070C0"/>
              </a:solidFill>
              <a:latin typeface="Century Gothic (Cuerpo)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22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647</Words>
  <Application>Microsoft Office PowerPoint</Application>
  <PresentationFormat>Presentación en pantalla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Dora Sanchez</dc:creator>
  <cp:lastModifiedBy>Dora Sanchez</cp:lastModifiedBy>
  <cp:revision>45</cp:revision>
  <dcterms:modified xsi:type="dcterms:W3CDTF">2012-08-06T02:56:32Z</dcterms:modified>
</cp:coreProperties>
</file>